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58" r:id="rId5"/>
  </p:sldMasterIdLst>
  <p:notesMasterIdLst>
    <p:notesMasterId r:id="rId36"/>
  </p:notesMasterIdLst>
  <p:handoutMasterIdLst>
    <p:handoutMasterId r:id="rId37"/>
  </p:handoutMasterIdLst>
  <p:sldIdLst>
    <p:sldId id="273" r:id="rId6"/>
    <p:sldId id="283" r:id="rId7"/>
    <p:sldId id="301" r:id="rId8"/>
    <p:sldId id="304" r:id="rId9"/>
    <p:sldId id="305" r:id="rId10"/>
    <p:sldId id="300" r:id="rId11"/>
    <p:sldId id="306" r:id="rId12"/>
    <p:sldId id="285" r:id="rId13"/>
    <p:sldId id="286" r:id="rId14"/>
    <p:sldId id="308" r:id="rId15"/>
    <p:sldId id="309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310" r:id="rId25"/>
    <p:sldId id="298" r:id="rId26"/>
    <p:sldId id="313" r:id="rId27"/>
    <p:sldId id="311" r:id="rId28"/>
    <p:sldId id="303" r:id="rId29"/>
    <p:sldId id="296" r:id="rId30"/>
    <p:sldId id="297" r:id="rId31"/>
    <p:sldId id="315" r:id="rId32"/>
    <p:sldId id="316" r:id="rId33"/>
    <p:sldId id="299" r:id="rId34"/>
    <p:sldId id="3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7"/>
    <p:restoredTop sz="94690"/>
  </p:normalViewPr>
  <p:slideViewPr>
    <p:cSldViewPr snapToGrid="0" snapToObjects="1">
      <p:cViewPr varScale="1">
        <p:scale>
          <a:sx n="90" d="100"/>
          <a:sy n="90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Req</c:v>
                </c:pt>
                <c:pt idx="1">
                  <c:v>Design</c:v>
                </c:pt>
                <c:pt idx="2">
                  <c:v>Code</c:v>
                </c:pt>
                <c:pt idx="3">
                  <c:v>UAT</c:v>
                </c:pt>
                <c:pt idx="4">
                  <c:v>SIT</c:v>
                </c:pt>
                <c:pt idx="5">
                  <c:v>Ops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50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D-4B2B-B759-DBB712ED8B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8337920"/>
        <c:axId val="888951840"/>
      </c:barChart>
      <c:catAx>
        <c:axId val="8883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51840"/>
        <c:crosses val="autoZero"/>
        <c:auto val="1"/>
        <c:lblAlgn val="ctr"/>
        <c:lblOffset val="100"/>
        <c:noMultiLvlLbl val="0"/>
      </c:catAx>
      <c:valAx>
        <c:axId val="88895184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88833792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9288F-1A67-694F-84F4-EDBE3CD140B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E033DF-BE57-954E-BBE8-E858CB34584D}">
      <dgm:prSet/>
      <dgm:spPr/>
      <dgm:t>
        <a:bodyPr/>
        <a:lstStyle/>
        <a:p>
          <a:pPr rtl="0"/>
          <a:r>
            <a:rPr lang="en-US" dirty="0"/>
            <a:t>MISRA C</a:t>
          </a:r>
        </a:p>
      </dgm:t>
    </dgm:pt>
    <dgm:pt modelId="{4F120311-7D06-8840-8B14-965129568D45}" type="parTrans" cxnId="{BF4685E8-FB8C-8341-B5D7-8A30454FA1B6}">
      <dgm:prSet/>
      <dgm:spPr/>
      <dgm:t>
        <a:bodyPr/>
        <a:lstStyle/>
        <a:p>
          <a:endParaRPr lang="en-US"/>
        </a:p>
      </dgm:t>
    </dgm:pt>
    <dgm:pt modelId="{09104132-5B16-824C-B20C-8EA4CA00DEEA}" type="sibTrans" cxnId="{BF4685E8-FB8C-8341-B5D7-8A30454FA1B6}">
      <dgm:prSet/>
      <dgm:spPr/>
      <dgm:t>
        <a:bodyPr/>
        <a:lstStyle/>
        <a:p>
          <a:endParaRPr lang="en-US"/>
        </a:p>
      </dgm:t>
    </dgm:pt>
    <dgm:pt modelId="{E337C039-30F6-BC47-A22A-7C9DDECCA1E0}">
      <dgm:prSet/>
      <dgm:spPr/>
      <dgm:t>
        <a:bodyPr/>
        <a:lstStyle/>
        <a:p>
          <a:pPr rtl="0"/>
          <a:r>
            <a:rPr lang="en-US" dirty="0"/>
            <a:t>SANS/CERT</a:t>
          </a:r>
        </a:p>
      </dgm:t>
    </dgm:pt>
    <dgm:pt modelId="{1F192985-16DC-AB49-B069-F5165C02C00A}" type="parTrans" cxnId="{4F482DD0-9D43-D14B-9284-39A02CC648BC}">
      <dgm:prSet/>
      <dgm:spPr/>
      <dgm:t>
        <a:bodyPr/>
        <a:lstStyle/>
        <a:p>
          <a:endParaRPr lang="en-US"/>
        </a:p>
      </dgm:t>
    </dgm:pt>
    <dgm:pt modelId="{A67EEF8B-E350-CB4E-BB44-E1B7C02164B4}" type="sibTrans" cxnId="{4F482DD0-9D43-D14B-9284-39A02CC648BC}">
      <dgm:prSet/>
      <dgm:spPr/>
      <dgm:t>
        <a:bodyPr/>
        <a:lstStyle/>
        <a:p>
          <a:endParaRPr lang="en-US"/>
        </a:p>
      </dgm:t>
    </dgm:pt>
    <dgm:pt modelId="{E2C94215-1723-944B-9C7B-CDBFFE2D5294}">
      <dgm:prSet/>
      <dgm:spPr/>
      <dgm:t>
        <a:bodyPr/>
        <a:lstStyle/>
        <a:p>
          <a:pPr rtl="0"/>
          <a:r>
            <a:rPr lang="en-US" dirty="0"/>
            <a:t>OWASP Top 10</a:t>
          </a:r>
        </a:p>
      </dgm:t>
    </dgm:pt>
    <dgm:pt modelId="{15D7273F-8D12-E943-8E3F-B057B3B78158}" type="parTrans" cxnId="{2610BB87-9B0C-BD41-AE8C-A021ECAC55A0}">
      <dgm:prSet/>
      <dgm:spPr/>
      <dgm:t>
        <a:bodyPr/>
        <a:lstStyle/>
        <a:p>
          <a:endParaRPr lang="en-US"/>
        </a:p>
      </dgm:t>
    </dgm:pt>
    <dgm:pt modelId="{3FA00415-17E1-8A45-8F14-D30EC189CB03}" type="sibTrans" cxnId="{2610BB87-9B0C-BD41-AE8C-A021ECAC55A0}">
      <dgm:prSet/>
      <dgm:spPr/>
      <dgm:t>
        <a:bodyPr/>
        <a:lstStyle/>
        <a:p>
          <a:endParaRPr lang="en-US"/>
        </a:p>
      </dgm:t>
    </dgm:pt>
    <dgm:pt modelId="{53291F4D-3E2F-E043-A9B8-060DBED43466}">
      <dgm:prSet/>
      <dgm:spPr/>
      <dgm:t>
        <a:bodyPr/>
        <a:lstStyle/>
        <a:p>
          <a:pPr rtl="0"/>
          <a:r>
            <a:rPr lang="en-US" dirty="0"/>
            <a:t>DISA STIG</a:t>
          </a:r>
        </a:p>
      </dgm:t>
    </dgm:pt>
    <dgm:pt modelId="{5F5AA2D2-A4FD-ED4B-B27D-2F3D018D62F6}" type="parTrans" cxnId="{29F0F19B-1C1A-084E-BB72-D2EE998F9E96}">
      <dgm:prSet/>
      <dgm:spPr/>
      <dgm:t>
        <a:bodyPr/>
        <a:lstStyle/>
        <a:p>
          <a:endParaRPr lang="en-US"/>
        </a:p>
      </dgm:t>
    </dgm:pt>
    <dgm:pt modelId="{70D6A3FC-6C2C-D249-8C1A-242A43AEE8DC}" type="sibTrans" cxnId="{29F0F19B-1C1A-084E-BB72-D2EE998F9E96}">
      <dgm:prSet/>
      <dgm:spPr/>
      <dgm:t>
        <a:bodyPr/>
        <a:lstStyle/>
        <a:p>
          <a:endParaRPr lang="en-US"/>
        </a:p>
      </dgm:t>
    </dgm:pt>
    <dgm:pt modelId="{0D684171-7A6E-B348-8954-FCDD5E1E5F25}">
      <dgm:prSet/>
      <dgm:spPr/>
      <dgm:t>
        <a:bodyPr/>
        <a:lstStyle/>
        <a:p>
          <a:pPr rtl="0"/>
          <a:r>
            <a:rPr lang="en-US"/>
            <a:t>CWE</a:t>
          </a:r>
        </a:p>
      </dgm:t>
    </dgm:pt>
    <dgm:pt modelId="{F32032F4-6976-4149-8335-22B83D4EF00D}" type="parTrans" cxnId="{7862DAF3-D138-2943-85E8-AA256CDBBD5E}">
      <dgm:prSet/>
      <dgm:spPr/>
      <dgm:t>
        <a:bodyPr/>
        <a:lstStyle/>
        <a:p>
          <a:endParaRPr lang="en-US"/>
        </a:p>
      </dgm:t>
    </dgm:pt>
    <dgm:pt modelId="{D649F222-8E89-0540-B118-2D2E0AE4C034}" type="sibTrans" cxnId="{7862DAF3-D138-2943-85E8-AA256CDBBD5E}">
      <dgm:prSet/>
      <dgm:spPr/>
      <dgm:t>
        <a:bodyPr/>
        <a:lstStyle/>
        <a:p>
          <a:endParaRPr lang="en-US"/>
        </a:p>
      </dgm:t>
    </dgm:pt>
    <dgm:pt modelId="{96EE0170-E226-9B4B-84C6-F93B959ABE16}" type="pres">
      <dgm:prSet presAssocID="{DDB9288F-1A67-694F-84F4-EDBE3CD140BD}" presName="linear" presStyleCnt="0">
        <dgm:presLayoutVars>
          <dgm:animLvl val="lvl"/>
          <dgm:resizeHandles val="exact"/>
        </dgm:presLayoutVars>
      </dgm:prSet>
      <dgm:spPr/>
    </dgm:pt>
    <dgm:pt modelId="{E69B06E1-45E7-C14D-A761-96EA243D69F7}" type="pres">
      <dgm:prSet presAssocID="{1DE033DF-BE57-954E-BBE8-E858CB3458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5BC7D8-7D29-9646-9A20-CE83C3F71D2D}" type="pres">
      <dgm:prSet presAssocID="{09104132-5B16-824C-B20C-8EA4CA00DEEA}" presName="spacer" presStyleCnt="0"/>
      <dgm:spPr/>
    </dgm:pt>
    <dgm:pt modelId="{70CE48C3-2841-1D40-98BA-AA6C8E0B6680}" type="pres">
      <dgm:prSet presAssocID="{E337C039-30F6-BC47-A22A-7C9DDECCA1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052305-DACF-1846-BF7B-71F6F38444CE}" type="pres">
      <dgm:prSet presAssocID="{A67EEF8B-E350-CB4E-BB44-E1B7C02164B4}" presName="spacer" presStyleCnt="0"/>
      <dgm:spPr/>
    </dgm:pt>
    <dgm:pt modelId="{93025732-B274-A44B-BC05-243ED6A247EB}" type="pres">
      <dgm:prSet presAssocID="{E2C94215-1723-944B-9C7B-CDBFFE2D529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547D108-F7E4-2148-97B2-0C0428DF7832}" type="pres">
      <dgm:prSet presAssocID="{3FA00415-17E1-8A45-8F14-D30EC189CB03}" presName="spacer" presStyleCnt="0"/>
      <dgm:spPr/>
    </dgm:pt>
    <dgm:pt modelId="{A96EC612-BA8C-E44C-BC92-E424A2422120}" type="pres">
      <dgm:prSet presAssocID="{53291F4D-3E2F-E043-A9B8-060DBED434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E113313-7404-6546-A2F0-13A88158D4A3}" type="pres">
      <dgm:prSet presAssocID="{70D6A3FC-6C2C-D249-8C1A-242A43AEE8DC}" presName="spacer" presStyleCnt="0"/>
      <dgm:spPr/>
    </dgm:pt>
    <dgm:pt modelId="{576ACBD5-FAAE-E94F-A1C0-DEF6CC17CB4B}" type="pres">
      <dgm:prSet presAssocID="{0D684171-7A6E-B348-8954-FCDD5E1E5F2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9F0F19B-1C1A-084E-BB72-D2EE998F9E96}" srcId="{DDB9288F-1A67-694F-84F4-EDBE3CD140BD}" destId="{53291F4D-3E2F-E043-A9B8-060DBED43466}" srcOrd="3" destOrd="0" parTransId="{5F5AA2D2-A4FD-ED4B-B27D-2F3D018D62F6}" sibTransId="{70D6A3FC-6C2C-D249-8C1A-242A43AEE8DC}"/>
    <dgm:cxn modelId="{5CFC2A4B-EFB5-C644-9B89-A2B4C57506E3}" type="presOf" srcId="{E2C94215-1723-944B-9C7B-CDBFFE2D5294}" destId="{93025732-B274-A44B-BC05-243ED6A247EB}" srcOrd="0" destOrd="0" presId="urn:microsoft.com/office/officeart/2005/8/layout/vList2"/>
    <dgm:cxn modelId="{BF4685E8-FB8C-8341-B5D7-8A30454FA1B6}" srcId="{DDB9288F-1A67-694F-84F4-EDBE3CD140BD}" destId="{1DE033DF-BE57-954E-BBE8-E858CB34584D}" srcOrd="0" destOrd="0" parTransId="{4F120311-7D06-8840-8B14-965129568D45}" sibTransId="{09104132-5B16-824C-B20C-8EA4CA00DEEA}"/>
    <dgm:cxn modelId="{7862DAF3-D138-2943-85E8-AA256CDBBD5E}" srcId="{DDB9288F-1A67-694F-84F4-EDBE3CD140BD}" destId="{0D684171-7A6E-B348-8954-FCDD5E1E5F25}" srcOrd="4" destOrd="0" parTransId="{F32032F4-6976-4149-8335-22B83D4EF00D}" sibTransId="{D649F222-8E89-0540-B118-2D2E0AE4C034}"/>
    <dgm:cxn modelId="{597B83F2-244D-2C40-BF5F-A16033C71F74}" type="presOf" srcId="{1DE033DF-BE57-954E-BBE8-E858CB34584D}" destId="{E69B06E1-45E7-C14D-A761-96EA243D69F7}" srcOrd="0" destOrd="0" presId="urn:microsoft.com/office/officeart/2005/8/layout/vList2"/>
    <dgm:cxn modelId="{8BEF214C-5DB4-6B4E-A9A8-B0877EAD0DAE}" type="presOf" srcId="{E337C039-30F6-BC47-A22A-7C9DDECCA1E0}" destId="{70CE48C3-2841-1D40-98BA-AA6C8E0B6680}" srcOrd="0" destOrd="0" presId="urn:microsoft.com/office/officeart/2005/8/layout/vList2"/>
    <dgm:cxn modelId="{AEC40E3F-C825-1448-BB28-52C6478DD481}" type="presOf" srcId="{0D684171-7A6E-B348-8954-FCDD5E1E5F25}" destId="{576ACBD5-FAAE-E94F-A1C0-DEF6CC17CB4B}" srcOrd="0" destOrd="0" presId="urn:microsoft.com/office/officeart/2005/8/layout/vList2"/>
    <dgm:cxn modelId="{4F482DD0-9D43-D14B-9284-39A02CC648BC}" srcId="{DDB9288F-1A67-694F-84F4-EDBE3CD140BD}" destId="{E337C039-30F6-BC47-A22A-7C9DDECCA1E0}" srcOrd="1" destOrd="0" parTransId="{1F192985-16DC-AB49-B069-F5165C02C00A}" sibTransId="{A67EEF8B-E350-CB4E-BB44-E1B7C02164B4}"/>
    <dgm:cxn modelId="{FE052A40-2AF0-4649-8575-5F59F534D0D1}" type="presOf" srcId="{53291F4D-3E2F-E043-A9B8-060DBED43466}" destId="{A96EC612-BA8C-E44C-BC92-E424A2422120}" srcOrd="0" destOrd="0" presId="urn:microsoft.com/office/officeart/2005/8/layout/vList2"/>
    <dgm:cxn modelId="{2610BB87-9B0C-BD41-AE8C-A021ECAC55A0}" srcId="{DDB9288F-1A67-694F-84F4-EDBE3CD140BD}" destId="{E2C94215-1723-944B-9C7B-CDBFFE2D5294}" srcOrd="2" destOrd="0" parTransId="{15D7273F-8D12-E943-8E3F-B057B3B78158}" sibTransId="{3FA00415-17E1-8A45-8F14-D30EC189CB03}"/>
    <dgm:cxn modelId="{9539F97D-368D-9D45-9DAF-0EA9CDE71735}" type="presOf" srcId="{DDB9288F-1A67-694F-84F4-EDBE3CD140BD}" destId="{96EE0170-E226-9B4B-84C6-F93B959ABE16}" srcOrd="0" destOrd="0" presId="urn:microsoft.com/office/officeart/2005/8/layout/vList2"/>
    <dgm:cxn modelId="{B7147D12-0610-6843-9B62-5883FE130787}" type="presParOf" srcId="{96EE0170-E226-9B4B-84C6-F93B959ABE16}" destId="{E69B06E1-45E7-C14D-A761-96EA243D69F7}" srcOrd="0" destOrd="0" presId="urn:microsoft.com/office/officeart/2005/8/layout/vList2"/>
    <dgm:cxn modelId="{5AA25294-F29A-1B46-983E-6E99CB621FFC}" type="presParOf" srcId="{96EE0170-E226-9B4B-84C6-F93B959ABE16}" destId="{5A5BC7D8-7D29-9646-9A20-CE83C3F71D2D}" srcOrd="1" destOrd="0" presId="urn:microsoft.com/office/officeart/2005/8/layout/vList2"/>
    <dgm:cxn modelId="{5F9BD943-5464-2D4F-9473-7D1512BCD495}" type="presParOf" srcId="{96EE0170-E226-9B4B-84C6-F93B959ABE16}" destId="{70CE48C3-2841-1D40-98BA-AA6C8E0B6680}" srcOrd="2" destOrd="0" presId="urn:microsoft.com/office/officeart/2005/8/layout/vList2"/>
    <dgm:cxn modelId="{9B70F6EC-3BC7-C543-A491-01EA43A5370C}" type="presParOf" srcId="{96EE0170-E226-9B4B-84C6-F93B959ABE16}" destId="{BA052305-DACF-1846-BF7B-71F6F38444CE}" srcOrd="3" destOrd="0" presId="urn:microsoft.com/office/officeart/2005/8/layout/vList2"/>
    <dgm:cxn modelId="{7F701A5F-9BAF-B84A-AD35-0C521F4D2DC7}" type="presParOf" srcId="{96EE0170-E226-9B4B-84C6-F93B959ABE16}" destId="{93025732-B274-A44B-BC05-243ED6A247EB}" srcOrd="4" destOrd="0" presId="urn:microsoft.com/office/officeart/2005/8/layout/vList2"/>
    <dgm:cxn modelId="{A8FB6421-CC96-CB40-A6F3-5E48868C8E37}" type="presParOf" srcId="{96EE0170-E226-9B4B-84C6-F93B959ABE16}" destId="{8547D108-F7E4-2148-97B2-0C0428DF7832}" srcOrd="5" destOrd="0" presId="urn:microsoft.com/office/officeart/2005/8/layout/vList2"/>
    <dgm:cxn modelId="{621DC820-C85D-9348-B4F4-333D255BFF6D}" type="presParOf" srcId="{96EE0170-E226-9B4B-84C6-F93B959ABE16}" destId="{A96EC612-BA8C-E44C-BC92-E424A2422120}" srcOrd="6" destOrd="0" presId="urn:microsoft.com/office/officeart/2005/8/layout/vList2"/>
    <dgm:cxn modelId="{CB0E5C80-0D95-0242-B8CA-4597A0BE93C7}" type="presParOf" srcId="{96EE0170-E226-9B4B-84C6-F93B959ABE16}" destId="{DE113313-7404-6546-A2F0-13A88158D4A3}" srcOrd="7" destOrd="0" presId="urn:microsoft.com/office/officeart/2005/8/layout/vList2"/>
    <dgm:cxn modelId="{FA4A1310-15B0-A04D-932B-A5D559226FCB}" type="presParOf" srcId="{96EE0170-E226-9B4B-84C6-F93B959ABE16}" destId="{576ACBD5-FAAE-E94F-A1C0-DEF6CC17CB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B06E1-45E7-C14D-A761-96EA243D69F7}">
      <dsp:nvSpPr>
        <dsp:cNvPr id="0" name=""/>
        <dsp:cNvSpPr/>
      </dsp:nvSpPr>
      <dsp:spPr>
        <a:xfrm>
          <a:off x="0" y="32974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MISRA C</a:t>
          </a:r>
        </a:p>
      </dsp:txBody>
      <dsp:txXfrm>
        <a:off x="43321" y="76295"/>
        <a:ext cx="8142958" cy="800803"/>
      </dsp:txXfrm>
    </dsp:sp>
    <dsp:sp modelId="{70CE48C3-2841-1D40-98BA-AA6C8E0B6680}">
      <dsp:nvSpPr>
        <dsp:cNvPr id="0" name=""/>
        <dsp:cNvSpPr/>
      </dsp:nvSpPr>
      <dsp:spPr>
        <a:xfrm>
          <a:off x="0" y="1026979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SANS/CERT</a:t>
          </a:r>
        </a:p>
      </dsp:txBody>
      <dsp:txXfrm>
        <a:off x="43321" y="1070300"/>
        <a:ext cx="8142958" cy="800803"/>
      </dsp:txXfrm>
    </dsp:sp>
    <dsp:sp modelId="{93025732-B274-A44B-BC05-243ED6A247EB}">
      <dsp:nvSpPr>
        <dsp:cNvPr id="0" name=""/>
        <dsp:cNvSpPr/>
      </dsp:nvSpPr>
      <dsp:spPr>
        <a:xfrm>
          <a:off x="0" y="2020984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OWASP Top 10</a:t>
          </a:r>
        </a:p>
      </dsp:txBody>
      <dsp:txXfrm>
        <a:off x="43321" y="2064305"/>
        <a:ext cx="8142958" cy="800803"/>
      </dsp:txXfrm>
    </dsp:sp>
    <dsp:sp modelId="{A96EC612-BA8C-E44C-BC92-E424A2422120}">
      <dsp:nvSpPr>
        <dsp:cNvPr id="0" name=""/>
        <dsp:cNvSpPr/>
      </dsp:nvSpPr>
      <dsp:spPr>
        <a:xfrm>
          <a:off x="0" y="3014989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DISA STIG</a:t>
          </a:r>
        </a:p>
      </dsp:txBody>
      <dsp:txXfrm>
        <a:off x="43321" y="3058310"/>
        <a:ext cx="8142958" cy="800803"/>
      </dsp:txXfrm>
    </dsp:sp>
    <dsp:sp modelId="{576ACBD5-FAAE-E94F-A1C0-DEF6CC17CB4B}">
      <dsp:nvSpPr>
        <dsp:cNvPr id="0" name=""/>
        <dsp:cNvSpPr/>
      </dsp:nvSpPr>
      <dsp:spPr>
        <a:xfrm>
          <a:off x="0" y="4008994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CWE</a:t>
          </a:r>
        </a:p>
      </dsp:txBody>
      <dsp:txXfrm>
        <a:off x="43321" y="4052315"/>
        <a:ext cx="8142958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C02F2-A9A6-2C40-A37E-D5D2932297F2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05E28-77E8-ED4C-B1CE-0E65890E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A835-E789-394C-B888-E72805D9069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71D2C-045C-E042-B852-4ACACB38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4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buildsecurityin.us-cert.gov</a:t>
            </a:r>
            <a:r>
              <a:rPr lang="en-US"/>
              <a:t>/resources/building-security-in/software-security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2A6C1-C161-445B-A5E2-B8225B51089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14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A8189-9071-4D5E-946D-7AF27E7446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02A20-3B6B-4621-9CEB-686B5B3BDA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92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5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1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</a:t>
            </a:r>
            <a:r>
              <a:rPr lang="en-US" err="1"/>
              <a:t>wearables</a:t>
            </a:r>
            <a:r>
              <a:rPr lang="en-US"/>
              <a:t> of course, but that not really the market.</a:t>
            </a:r>
          </a:p>
          <a:p>
            <a:endParaRPr lang="en-US"/>
          </a:p>
          <a:p>
            <a:r>
              <a:rPr lang="en-US" err="1"/>
              <a:t>Iiot</a:t>
            </a:r>
            <a:r>
              <a:rPr lang="en-US"/>
              <a:t> is really the thing – </a:t>
            </a:r>
            <a:r>
              <a:rPr lang="en-US" err="1"/>
              <a:t>scada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02A20-3B6B-4621-9CEB-686B5B3BDA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891-8D36-4532-A106-8958FD0AA4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5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86013"/>
            <a:ext cx="9144000" cy="1824038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2126"/>
            <a:ext cx="9144000" cy="8556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1" y="1167900"/>
            <a:ext cx="2804159" cy="5365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578224" y="507573"/>
            <a:ext cx="11613776" cy="1622761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33442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33442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02783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02783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458679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58679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578224" y="507573"/>
            <a:ext cx="11613776" cy="1622761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33442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33442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02783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02783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458679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58679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578224" y="507573"/>
            <a:ext cx="11613776" cy="1622761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33442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33442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02783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02783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458679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58679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578224" y="2820469"/>
            <a:ext cx="11613776" cy="1622761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17418" y="997046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17418" y="1851811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309068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>
          <a:xfrm>
            <a:off x="1507808" y="380061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649277" y="997046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649277" y="1851811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49277" y="466809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649277" y="552285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1503971" y="466809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1503971" y="552285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511796" y="2882348"/>
            <a:ext cx="11680204" cy="3197133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479176" y="3299999"/>
            <a:ext cx="9970702" cy="137139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9962533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511796" y="1"/>
            <a:ext cx="11680204" cy="2232212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9962533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46018" y="2489669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46018" y="3344434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46018" y="460085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46018" y="545562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877877" y="2489669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877877" y="3344434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877877" y="460085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877877" y="545562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508350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524393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893234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09277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508350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524393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893234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09277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508350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524393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893234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09277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479236" y="2008187"/>
            <a:ext cx="5550218" cy="1749425"/>
          </a:xfrm>
        </p:spPr>
        <p:txBody>
          <a:bodyPr anchor="t">
            <a:normAutofit/>
          </a:bodyPr>
          <a:lstStyle>
            <a:lvl1pPr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479236" y="3883602"/>
            <a:ext cx="5550218" cy="243147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436372" y="642944"/>
            <a:ext cx="5550218" cy="728663"/>
          </a:xfrm>
        </p:spPr>
        <p:txBody>
          <a:bodyPr anchor="t">
            <a:normAutofit/>
          </a:bodyPr>
          <a:lstStyle>
            <a:lvl1pPr marL="742950" indent="-742950">
              <a:buFont typeface="+mj-lt"/>
              <a:buAutoNum type="arabicPeriod"/>
              <a:defRPr sz="44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#1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8" y="575256"/>
            <a:ext cx="1989391" cy="38066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AADBD78-3920-4845-A14C-94D5CD0D4B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90"/>
          <a:stretch/>
        </p:blipFill>
        <p:spPr>
          <a:xfrm>
            <a:off x="-149629" y="163286"/>
            <a:ext cx="442164" cy="218697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69413"/>
            <a:ext cx="4530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2017 </a:t>
            </a:r>
            <a:r>
              <a:rPr lang="en-US" dirty="0" err="1"/>
              <a:t>Parasoft</a:t>
            </a:r>
            <a:r>
              <a:rPr lang="en-US" dirty="0"/>
              <a:t> Corporation</a:t>
            </a:r>
          </a:p>
          <a:p>
            <a:r>
              <a:rPr lang="en-US" b="1" dirty="0"/>
              <a:t>Perfecting Software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6423571"/>
            <a:ext cx="1378207" cy="2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68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86013"/>
            <a:ext cx="9144000" cy="1824038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2126"/>
            <a:ext cx="9144000" cy="8556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1" y="1167900"/>
            <a:ext cx="2804159" cy="53656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479236" y="2008187"/>
            <a:ext cx="5550218" cy="1749425"/>
          </a:xfrm>
        </p:spPr>
        <p:txBody>
          <a:bodyPr anchor="t">
            <a:normAutofit/>
          </a:bodyPr>
          <a:lstStyle>
            <a:lvl1pPr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479236" y="3883602"/>
            <a:ext cx="5550218" cy="243147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436372" y="642944"/>
            <a:ext cx="5550218" cy="728663"/>
          </a:xfrm>
        </p:spPr>
        <p:txBody>
          <a:bodyPr anchor="t">
            <a:normAutofit/>
          </a:bodyPr>
          <a:lstStyle>
            <a:lvl1pPr marL="742950" indent="-742950">
              <a:buFont typeface="+mj-lt"/>
              <a:buAutoNum type="arabicPeriod"/>
              <a:defRPr sz="44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#1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8" y="575256"/>
            <a:ext cx="1989391" cy="38066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07808" y="2164716"/>
            <a:ext cx="4921568" cy="3764597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4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4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07808" y="2164716"/>
            <a:ext cx="4921568" cy="3764597"/>
          </a:xfr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5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07808" y="2164716"/>
            <a:ext cx="4921568" cy="3764597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6751321" y="2164716"/>
            <a:ext cx="4921568" cy="3764597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578224" y="0"/>
            <a:ext cx="11613775" cy="685799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5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8224" y="2126974"/>
            <a:ext cx="11613776" cy="2405269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16106" y="2458668"/>
            <a:ext cx="10098741" cy="54927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3"/>
          </p:nvPr>
        </p:nvSpPr>
        <p:spPr>
          <a:xfrm>
            <a:off x="1113184" y="3260036"/>
            <a:ext cx="4870174" cy="10535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/>
          </p:nvPr>
        </p:nvSpPr>
        <p:spPr>
          <a:xfrm>
            <a:off x="6212541" y="3253020"/>
            <a:ext cx="4998800" cy="10535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4075043" y="1"/>
            <a:ext cx="4591879" cy="341906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8666922" y="1"/>
            <a:ext cx="3525078" cy="341906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556591" y="1"/>
            <a:ext cx="3525078" cy="341906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/>
          </p:nvPr>
        </p:nvSpPr>
        <p:spPr>
          <a:xfrm>
            <a:off x="4075043" y="3419061"/>
            <a:ext cx="4591879" cy="343893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1"/>
          </p:nvPr>
        </p:nvSpPr>
        <p:spPr>
          <a:xfrm>
            <a:off x="8666922" y="3419061"/>
            <a:ext cx="3525078" cy="343893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2"/>
          </p:nvPr>
        </p:nvSpPr>
        <p:spPr>
          <a:xfrm>
            <a:off x="556591" y="3419061"/>
            <a:ext cx="3525078" cy="343893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5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8224" y="2126974"/>
            <a:ext cx="11613776" cy="2405269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16106" y="2458668"/>
            <a:ext cx="10098741" cy="54927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3"/>
          </p:nvPr>
        </p:nvSpPr>
        <p:spPr>
          <a:xfrm>
            <a:off x="1113184" y="3260036"/>
            <a:ext cx="4870174" cy="10535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/>
          </p:nvPr>
        </p:nvSpPr>
        <p:spPr>
          <a:xfrm>
            <a:off x="6212541" y="3253020"/>
            <a:ext cx="4998800" cy="10535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b="1"/>
              <a:t>Perfecting Software</a:t>
            </a:r>
            <a:endParaRPr lang="en-US" b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-1404257"/>
            <a:ext cx="14591461" cy="10392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6423571"/>
            <a:ext cx="1378207" cy="22493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155032" y="457200"/>
            <a:ext cx="2871536" cy="1193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84200" y="2184400"/>
            <a:ext cx="3886200" cy="46736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902200" y="492125"/>
            <a:ext cx="6856663" cy="646864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902200" y="1943768"/>
            <a:ext cx="3149600" cy="13929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02200" y="3545305"/>
            <a:ext cx="3149600" cy="16108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229600" y="1943768"/>
            <a:ext cx="3505200" cy="32057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02200" y="5435599"/>
            <a:ext cx="6832600" cy="89796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908383" y="1235742"/>
            <a:ext cx="6850480" cy="44867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902200" y="6414246"/>
            <a:ext cx="6832600" cy="26894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07808" y="2164716"/>
            <a:ext cx="4921568" cy="3764597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4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578224" y="507573"/>
            <a:ext cx="11613776" cy="1622761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33442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33442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02783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02783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458679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58679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578224" y="507573"/>
            <a:ext cx="11613776" cy="1622761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33442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33442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02783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02783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458679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58679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578224" y="507573"/>
            <a:ext cx="11613776" cy="1622761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33442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33442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02783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02783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8458679" y="271826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58679" y="357303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578224" y="2820469"/>
            <a:ext cx="11613776" cy="1622761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17418" y="997046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17418" y="1851811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309068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>
          <a:xfrm>
            <a:off x="1507808" y="380061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649277" y="997046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649277" y="1851811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49277" y="466809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649277" y="552285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1503971" y="466809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1503971" y="552285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511796" y="2882348"/>
            <a:ext cx="11680204" cy="3197133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479176" y="3299999"/>
            <a:ext cx="9970702" cy="137139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9962533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511796" y="1"/>
            <a:ext cx="11680204" cy="2232212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rgbClr val="FFFFF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9962533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46018" y="2489669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46018" y="3344434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746018" y="460085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746018" y="545562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877877" y="2489669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877877" y="3344434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877877" y="4600857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877877" y="5455622"/>
            <a:ext cx="2962551" cy="87443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508350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524393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893234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09277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508350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524393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893234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09277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508350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524393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893234" y="2649622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09277" y="4157579"/>
            <a:ext cx="3149600" cy="13153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4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07808" y="2164716"/>
            <a:ext cx="4921568" cy="3764597"/>
          </a:xfr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-1404257"/>
            <a:ext cx="14591461" cy="10392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AADBD78-3920-4845-A14C-94D5CD0D4B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90"/>
          <a:stretch/>
        </p:blipFill>
        <p:spPr>
          <a:xfrm>
            <a:off x="-149629" y="163286"/>
            <a:ext cx="442164" cy="218697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69413"/>
            <a:ext cx="4530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2017 </a:t>
            </a:r>
            <a:r>
              <a:rPr lang="en-US" dirty="0" err="1"/>
              <a:t>Parasoft</a:t>
            </a:r>
            <a:r>
              <a:rPr lang="en-US" dirty="0"/>
              <a:t> Corporation</a:t>
            </a:r>
          </a:p>
          <a:p>
            <a:r>
              <a:rPr lang="en-US" b="1" dirty="0"/>
              <a:t>Perfecting Software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6423571"/>
            <a:ext cx="1378207" cy="22493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600"/>
              </a:spcAft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600"/>
              </a:spcAft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600"/>
              </a:spcAft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600"/>
              </a:spcAft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69413"/>
            <a:ext cx="4530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46DC0A-69B3-4F7E-84AB-4F50581DD0C2}" type="datetimeFigureOut">
              <a:rPr lang="en-US" smtClean="0"/>
              <a:t>4/13/2017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90"/>
          <a:stretch/>
        </p:blipFill>
        <p:spPr>
          <a:xfrm>
            <a:off x="-149629" y="163286"/>
            <a:ext cx="442164" cy="2186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89" y="6432868"/>
            <a:ext cx="1392718" cy="227304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CD5E46C-1392-4680-8295-07665982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45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600"/>
              </a:spcAft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600"/>
              </a:spcAft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600"/>
              </a:spcAft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600"/>
              </a:spcAft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600"/>
              </a:spcAft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600"/>
              </a:spcAft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600"/>
              </a:spcAft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600"/>
              </a:spcAft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CD5E46C-1392-4680-8295-07665982058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90"/>
          <a:stretch/>
        </p:blipFill>
        <p:spPr>
          <a:xfrm>
            <a:off x="-149629" y="163286"/>
            <a:ext cx="442164" cy="218697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69413"/>
            <a:ext cx="4530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46DC0A-69B3-4F7E-84AB-4F50581DD0C2}" type="datetimeFigureOut">
              <a:rPr lang="en-US" smtClean="0"/>
              <a:t>4/13/2017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89" y="6432868"/>
            <a:ext cx="1392718" cy="2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5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77645"/>
            <a:ext cx="5157787" cy="368458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600"/>
              </a:spcAft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600"/>
              </a:spcAft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600"/>
              </a:spcAft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600"/>
              </a:spcAft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0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77645"/>
            <a:ext cx="5183188" cy="368458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600"/>
              </a:spcAft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600"/>
              </a:spcAft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600"/>
              </a:spcAft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600"/>
              </a:spcAft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CD5E46C-1392-4680-8295-07665982058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90"/>
          <a:stretch/>
        </p:blipFill>
        <p:spPr>
          <a:xfrm>
            <a:off x="-149629" y="163286"/>
            <a:ext cx="442164" cy="218697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69413"/>
            <a:ext cx="4530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46DC0A-69B3-4F7E-84AB-4F50581DD0C2}" type="datetimeFigureOut">
              <a:rPr lang="en-US" smtClean="0"/>
              <a:t>4/13/2017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89" y="6432868"/>
            <a:ext cx="1392718" cy="2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5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07808" y="2164716"/>
            <a:ext cx="4921568" cy="3764597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6751321" y="2164716"/>
            <a:ext cx="4921568" cy="3764597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578224" y="0"/>
            <a:ext cx="11613775" cy="685799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5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8224" y="2126974"/>
            <a:ext cx="11613776" cy="2405269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16106" y="2458668"/>
            <a:ext cx="10098741" cy="54927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3"/>
          </p:nvPr>
        </p:nvSpPr>
        <p:spPr>
          <a:xfrm>
            <a:off x="1113184" y="3260036"/>
            <a:ext cx="4870174" cy="10535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/>
          </p:nvPr>
        </p:nvSpPr>
        <p:spPr>
          <a:xfrm>
            <a:off x="6212541" y="3253020"/>
            <a:ext cx="4998800" cy="10535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4075043" y="1"/>
            <a:ext cx="4591879" cy="341906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8666922" y="1"/>
            <a:ext cx="3525078" cy="341906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556591" y="1"/>
            <a:ext cx="3525078" cy="341906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/>
          </p:nvPr>
        </p:nvSpPr>
        <p:spPr>
          <a:xfrm>
            <a:off x="4075043" y="3419061"/>
            <a:ext cx="4591879" cy="343893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1"/>
          </p:nvPr>
        </p:nvSpPr>
        <p:spPr>
          <a:xfrm>
            <a:off x="8666922" y="3419061"/>
            <a:ext cx="3525078" cy="343893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2"/>
          </p:nvPr>
        </p:nvSpPr>
        <p:spPr>
          <a:xfrm>
            <a:off x="556591" y="3419061"/>
            <a:ext cx="3525078" cy="343893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5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8224" y="2126974"/>
            <a:ext cx="11613776" cy="2405269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16106" y="2458668"/>
            <a:ext cx="10098741" cy="54927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3"/>
          </p:nvPr>
        </p:nvSpPr>
        <p:spPr>
          <a:xfrm>
            <a:off x="1113184" y="3260036"/>
            <a:ext cx="4870174" cy="10535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/>
          </p:nvPr>
        </p:nvSpPr>
        <p:spPr>
          <a:xfrm>
            <a:off x="6212541" y="3253020"/>
            <a:ext cx="4998800" cy="10535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b="1"/>
              <a:t>Perfecting Software</a:t>
            </a:r>
            <a:endParaRPr lang="en-US" b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07808" y="750891"/>
            <a:ext cx="10193655" cy="5492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507808" y="1460820"/>
            <a:ext cx="4921567" cy="54324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6423571"/>
            <a:ext cx="1378207" cy="22493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155032" y="457200"/>
            <a:ext cx="2871536" cy="1193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6254496"/>
            <a:ext cx="505968" cy="505968"/>
          </a:xfrm>
          <a:prstGeom prst="rect">
            <a:avLst/>
          </a:prstGeom>
        </p:spPr>
      </p:pic>
      <p:sp>
        <p:nvSpPr>
          <p:cNvPr id="19" name="Date Placeholder 6"/>
          <p:cNvSpPr>
            <a:spLocks noGrp="1"/>
          </p:cNvSpPr>
          <p:nvPr>
            <p:ph type="dt" sz="half" idx="12"/>
          </p:nvPr>
        </p:nvSpPr>
        <p:spPr>
          <a:xfrm>
            <a:off x="652272" y="6368542"/>
            <a:ext cx="566928" cy="365125"/>
          </a:xfrm>
        </p:spPr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4"/>
          </p:nvPr>
        </p:nvSpPr>
        <p:spPr>
          <a:xfrm rot="16200000">
            <a:off x="-1711291" y="3495642"/>
            <a:ext cx="4114800" cy="28314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5344" y="5807710"/>
            <a:ext cx="414528" cy="365125"/>
          </a:xfrm>
        </p:spPr>
        <p:txBody>
          <a:bodyPr/>
          <a:lstStyle/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84200" y="2184400"/>
            <a:ext cx="3886200" cy="46736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902200" y="492125"/>
            <a:ext cx="6856663" cy="646864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902200" y="1943768"/>
            <a:ext cx="3149600" cy="13929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02200" y="3545305"/>
            <a:ext cx="3149600" cy="16108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229600" y="1943768"/>
            <a:ext cx="3505200" cy="32057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02200" y="5435599"/>
            <a:ext cx="6832600" cy="89796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908383" y="1235742"/>
            <a:ext cx="6850480" cy="44867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902200" y="6414246"/>
            <a:ext cx="6832600" cy="26894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352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52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35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392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670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352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52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35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2017 Parasoft Corporation</a:t>
            </a:r>
          </a:p>
          <a:p>
            <a:r>
              <a:rPr lang="en-US" i="1"/>
              <a:t>Perfecting Software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392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BD78-3920-4845-A14C-94D5CD0D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661" r:id="rId20"/>
    <p:sldLayoutId id="2147483778" r:id="rId21"/>
    <p:sldLayoutId id="2147483779" r:id="rId22"/>
    <p:sldLayoutId id="2147483780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resources.sei.cmu.edu/library/asset-view.cfm?assetid=428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securityin.us-cert.gov/resources/building-security-in/software-secur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codecurmudgeon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3491" y="2478088"/>
            <a:ext cx="5765017" cy="1824038"/>
          </a:xfrm>
        </p:spPr>
        <p:txBody>
          <a:bodyPr>
            <a:normAutofit fontScale="90000"/>
          </a:bodyPr>
          <a:lstStyle/>
          <a:p>
            <a:r>
              <a:rPr lang="en-US" dirty="0"/>
              <a:t>QA</a:t>
            </a:r>
            <a:br>
              <a:rPr lang="en-US" dirty="0"/>
            </a:br>
            <a:r>
              <a:rPr lang="en-US" dirty="0"/>
              <a:t>for the </a:t>
            </a:r>
            <a:br>
              <a:rPr lang="en-US" dirty="0"/>
            </a:br>
            <a:r>
              <a:rPr lang="en-US" dirty="0"/>
              <a:t>Internet Of Things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2126"/>
            <a:ext cx="9144000" cy="1977650"/>
          </a:xfrm>
        </p:spPr>
        <p:txBody>
          <a:bodyPr>
            <a:normAutofit/>
          </a:bodyPr>
          <a:lstStyle/>
          <a:p>
            <a:r>
              <a:rPr lang="en-US" b="1" dirty="0"/>
              <a:t>Andrey Madan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Sr. Solution Architect</a:t>
            </a:r>
            <a:endParaRPr lang="en-US" i="1" dirty="0"/>
          </a:p>
          <a:p>
            <a:r>
              <a:rPr lang="en-US" dirty="0">
                <a:solidFill>
                  <a:schemeClr val="accent3"/>
                </a:solidFill>
              </a:rPr>
              <a:t>TCQAA, Minneapolis</a:t>
            </a:r>
          </a:p>
          <a:p>
            <a:r>
              <a:rPr lang="en-US" dirty="0">
                <a:solidFill>
                  <a:schemeClr val="accent3"/>
                </a:solidFill>
              </a:rPr>
              <a:t>April 13, 2017</a:t>
            </a:r>
          </a:p>
        </p:txBody>
      </p:sp>
    </p:spTree>
    <p:extLst>
      <p:ext uri="{BB962C8B-B14F-4D97-AF65-F5344CB8AC3E}">
        <p14:creationId xmlns:p14="http://schemas.microsoft.com/office/powerpoint/2010/main" val="330975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11" y="365125"/>
            <a:ext cx="11103109" cy="1325563"/>
          </a:xfrm>
        </p:spPr>
        <p:txBody>
          <a:bodyPr/>
          <a:lstStyle/>
          <a:p>
            <a:r>
              <a:rPr lang="en-US" dirty="0"/>
              <a:t>What can IT learn from Safety Critical Industry?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B8A586-F459-4F0D-8F5B-C48E9FC16A0D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E46C-1392-4680-8295-076659820588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0" y="2093359"/>
            <a:ext cx="11723910" cy="33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Testing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2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Static Analysis</a:t>
            </a:r>
          </a:p>
          <a:p>
            <a:r>
              <a:rPr lang="en-US" dirty="0"/>
              <a:t>Code Reviews</a:t>
            </a:r>
          </a:p>
          <a:p>
            <a:r>
              <a:rPr lang="en-US" dirty="0"/>
              <a:t>System Reviews</a:t>
            </a:r>
          </a:p>
          <a:p>
            <a:r>
              <a:rPr lang="en-US" dirty="0"/>
              <a:t>Unit Testing</a:t>
            </a:r>
          </a:p>
          <a:p>
            <a:r>
              <a:rPr lang="en-US" dirty="0"/>
              <a:t>Requirement Traceability to both Code and Test</a:t>
            </a:r>
          </a:p>
          <a:p>
            <a:r>
              <a:rPr lang="en-US" dirty="0"/>
              <a:t>Runtime Analysis</a:t>
            </a:r>
          </a:p>
          <a:p>
            <a:r>
              <a:rPr lang="en-US" dirty="0"/>
              <a:t>Negative and boundary condition testing</a:t>
            </a:r>
          </a:p>
          <a:p>
            <a:r>
              <a:rPr lang="en-US" dirty="0"/>
              <a:t>Test Environment Validation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3E27DF-E93C-40BC-9EA7-931CA1A8A54D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E46C-1392-4680-8295-076659820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2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in the middle?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39788" y="1562828"/>
            <a:ext cx="5157787" cy="823912"/>
          </a:xfrm>
        </p:spPr>
        <p:txBody>
          <a:bodyPr/>
          <a:lstStyle/>
          <a:p>
            <a:r>
              <a:rPr lang="en-US" dirty="0"/>
              <a:t>Embedded</a:t>
            </a:r>
            <a:r>
              <a:rPr lang="pl-PL" dirty="0"/>
              <a:t> development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39788" y="2459310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 on defect prevention and early detection</a:t>
            </a:r>
          </a:p>
          <a:p>
            <a:r>
              <a:rPr lang="en-US" dirty="0"/>
              <a:t>Unit Testing, Software Coding Guidelines</a:t>
            </a:r>
          </a:p>
          <a:p>
            <a:r>
              <a:rPr lang="en-US" dirty="0"/>
              <a:t>Minimize testing fully assembled integrated systems</a:t>
            </a:r>
          </a:p>
          <a:p>
            <a:r>
              <a:rPr lang="en-US" dirty="0"/>
              <a:t>Avoid debugging of integrated systems</a:t>
            </a:r>
          </a:p>
          <a:p>
            <a:r>
              <a:rPr lang="en-US" dirty="0"/>
              <a:t>Focusing on compliance, not speed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6172200" y="1562828"/>
            <a:ext cx="5183188" cy="823912"/>
          </a:xfrm>
        </p:spPr>
        <p:txBody>
          <a:bodyPr/>
          <a:lstStyle/>
          <a:p>
            <a:r>
              <a:rPr lang="pl-PL" dirty="0"/>
              <a:t>Enterprise IT development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6172200" y="2459310"/>
            <a:ext cx="5183188" cy="3684588"/>
          </a:xfrm>
        </p:spPr>
        <p:txBody>
          <a:bodyPr/>
          <a:lstStyle/>
          <a:p>
            <a:r>
              <a:rPr lang="en-US" dirty="0"/>
              <a:t>Focus on rapid development</a:t>
            </a:r>
          </a:p>
          <a:p>
            <a:r>
              <a:rPr lang="en-US" dirty="0"/>
              <a:t>Volume of code too large to widely apply unit testing</a:t>
            </a:r>
          </a:p>
          <a:p>
            <a:r>
              <a:rPr lang="en-US" dirty="0"/>
              <a:t>Automated component/API level testing</a:t>
            </a:r>
          </a:p>
          <a:p>
            <a:r>
              <a:rPr lang="en-US" dirty="0"/>
              <a:t>Testing and debugging integrated solutions</a:t>
            </a:r>
          </a:p>
        </p:txBody>
      </p:sp>
    </p:spTree>
    <p:extLst>
      <p:ext uri="{BB962C8B-B14F-4D97-AF65-F5344CB8AC3E}">
        <p14:creationId xmlns:p14="http://schemas.microsoft.com/office/powerpoint/2010/main" val="178525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Strategy is the key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dirty="0"/>
              <a:t>T</a:t>
            </a:r>
            <a:r>
              <a:rPr lang="en-US" dirty="0"/>
              <a:t>he right granularity of </a:t>
            </a:r>
            <a:r>
              <a:rPr lang="pl-PL" dirty="0"/>
              <a:t>U</a:t>
            </a:r>
            <a:r>
              <a:rPr lang="en-US" dirty="0"/>
              <a:t>nit</a:t>
            </a:r>
            <a:r>
              <a:rPr lang="pl-PL" dirty="0"/>
              <a:t>/Component/API</a:t>
            </a:r>
            <a:r>
              <a:rPr lang="en-US" dirty="0"/>
              <a:t> tests</a:t>
            </a:r>
          </a:p>
          <a:p>
            <a:r>
              <a:rPr lang="en-US" dirty="0"/>
              <a:t>Solidifying automation at the message layer</a:t>
            </a:r>
          </a:p>
          <a:p>
            <a:r>
              <a:rPr lang="en-US" dirty="0"/>
              <a:t>Gaining access to fresh, realistic, and credible test data</a:t>
            </a:r>
          </a:p>
          <a:p>
            <a:r>
              <a:rPr lang="en-US" dirty="0"/>
              <a:t>Accessing the distributed environment in order to test continuously</a:t>
            </a:r>
          </a:p>
        </p:txBody>
      </p:sp>
      <p:pic>
        <p:nvPicPr>
          <p:cNvPr id="5" name="Picture 6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568" y="1027906"/>
            <a:ext cx="49368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Measure, correlate and optimize your testing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anytime, anywhere with a Virtual Test Bed for entire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for security vulnerabilities at every stage</a:t>
            </a:r>
          </a:p>
        </p:txBody>
      </p:sp>
    </p:spTree>
    <p:extLst>
      <p:ext uri="{BB962C8B-B14F-4D97-AF65-F5344CB8AC3E}">
        <p14:creationId xmlns:p14="http://schemas.microsoft.com/office/powerpoint/2010/main" val="194023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Measure, correlate and optimize your tests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363" y="1741711"/>
            <a:ext cx="5811434" cy="4108676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the quality of functionalities deployed in multiple layers</a:t>
            </a:r>
          </a:p>
          <a:p>
            <a:r>
              <a:rPr lang="en-US" dirty="0"/>
              <a:t>Automated API tests executed against each layer</a:t>
            </a:r>
          </a:p>
          <a:p>
            <a:r>
              <a:rPr lang="en-US" dirty="0"/>
              <a:t>Reasonable structure of requirements </a:t>
            </a:r>
          </a:p>
          <a:p>
            <a:r>
              <a:rPr lang="en-US" dirty="0"/>
              <a:t>Mapping tests to requirements </a:t>
            </a:r>
          </a:p>
          <a:p>
            <a:r>
              <a:rPr lang="en-US" dirty="0"/>
              <a:t>Understanding tests results in context of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65942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Measure, correlate and optimize your tests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code coverage with structured tests </a:t>
            </a:r>
          </a:p>
          <a:p>
            <a:r>
              <a:rPr lang="en-US" dirty="0"/>
              <a:t>Using code coverage to assess the testing process</a:t>
            </a:r>
          </a:p>
          <a:p>
            <a:r>
              <a:rPr lang="en-US" dirty="0"/>
              <a:t>Avoiding weak links in the functionality   </a:t>
            </a:r>
          </a:p>
          <a:p>
            <a:r>
              <a:rPr lang="en-US" dirty="0"/>
              <a:t>Coverage tools supporting multiple technologies</a:t>
            </a:r>
          </a:p>
          <a:p>
            <a:r>
              <a:rPr lang="en-US" dirty="0"/>
              <a:t>Assess impact of change in the code base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496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43" y="1690688"/>
            <a:ext cx="3651091" cy="46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 individual test coverage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708" y="1378026"/>
            <a:ext cx="8436584" cy="5479974"/>
          </a:xfrm>
        </p:spPr>
      </p:pic>
    </p:spTree>
    <p:extLst>
      <p:ext uri="{BB962C8B-B14F-4D97-AF65-F5344CB8AC3E}">
        <p14:creationId xmlns:p14="http://schemas.microsoft.com/office/powerpoint/2010/main" val="212938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test coverage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120" y="1393997"/>
            <a:ext cx="8343759" cy="5464003"/>
          </a:xfrm>
        </p:spPr>
      </p:pic>
    </p:spTree>
    <p:extLst>
      <p:ext uri="{BB962C8B-B14F-4D97-AF65-F5344CB8AC3E}">
        <p14:creationId xmlns:p14="http://schemas.microsoft.com/office/powerpoint/2010/main" val="49108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Traceability back to requirements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725" y="1251972"/>
            <a:ext cx="8972550" cy="5475399"/>
          </a:xfrm>
        </p:spPr>
      </p:pic>
      <p:sp>
        <p:nvSpPr>
          <p:cNvPr id="3" name="Rectangle 2"/>
          <p:cNvSpPr/>
          <p:nvPr/>
        </p:nvSpPr>
        <p:spPr>
          <a:xfrm>
            <a:off x="3056706" y="3244334"/>
            <a:ext cx="6078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resources.sei.cmu.edu/library/</a:t>
            </a:r>
            <a:r>
              <a:rPr lang="en-US" dirty="0" err="1">
                <a:hlinkClick r:id="rId4"/>
              </a:rPr>
              <a:t>asset-view.cfm?assetid</a:t>
            </a:r>
            <a:r>
              <a:rPr lang="en-US" dirty="0">
                <a:hlinkClick r:id="rId4"/>
              </a:rPr>
              <a:t>=428589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9733" y="181715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Intro</a:t>
            </a:r>
          </a:p>
          <a:p>
            <a:r>
              <a:rPr lang="en-US" sz="3200" dirty="0"/>
              <a:t>Why IoT?</a:t>
            </a:r>
          </a:p>
          <a:p>
            <a:r>
              <a:rPr lang="en-US" sz="3200" dirty="0"/>
              <a:t>Why learn from IT?</a:t>
            </a:r>
            <a:endParaRPr lang="en-US" sz="3200" dirty="0"/>
          </a:p>
          <a:p>
            <a:r>
              <a:rPr lang="en-US" sz="3200" dirty="0"/>
              <a:t>Why learn from Safety Critical Embedded?</a:t>
            </a:r>
          </a:p>
          <a:p>
            <a:r>
              <a:rPr lang="en-US" sz="3200" dirty="0"/>
              <a:t>IoT Security</a:t>
            </a:r>
          </a:p>
          <a:p>
            <a:r>
              <a:rPr lang="en-US" sz="3200" dirty="0"/>
              <a:t>Amazon Alexa - demo</a:t>
            </a:r>
          </a:p>
          <a:p>
            <a:r>
              <a:rPr lang="en-US" sz="3200" dirty="0"/>
              <a:t>Questions and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7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Security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748" y="1263269"/>
            <a:ext cx="8049741" cy="49975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000D12-9546-4590-B2AB-522F8A815CB2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E46C-1392-4680-8295-0766598205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67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838200" y="2897746"/>
          <a:ext cx="10426700" cy="3279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left security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Penetration Testing vs Security Policy</a:t>
            </a:r>
          </a:p>
          <a:p>
            <a:pPr lvl="1"/>
            <a:r>
              <a:rPr lang="en-US" dirty="0"/>
              <a:t>Late cycle, disconnected from dev, costly, cannot test ’every combination’</a:t>
            </a:r>
          </a:p>
          <a:p>
            <a:pPr lvl="1"/>
            <a:r>
              <a:rPr lang="en-US" dirty="0"/>
              <a:t>.. Security needs to be integrated into earlier stages of the SDLC</a:t>
            </a:r>
          </a:p>
          <a:p>
            <a:r>
              <a:rPr lang="en-US" dirty="0"/>
              <a:t>Leverage functional tests to drive to security vulnerability testing</a:t>
            </a:r>
          </a:p>
          <a:p>
            <a:pPr lvl="1"/>
            <a:r>
              <a:rPr lang="en-US" dirty="0"/>
              <a:t>Reduce the cost of late cycle detection</a:t>
            </a:r>
          </a:p>
          <a:p>
            <a:pPr lvl="1"/>
            <a:r>
              <a:rPr lang="en-US" dirty="0"/>
              <a:t>Trace to the business cases that are impacted</a:t>
            </a:r>
          </a:p>
          <a:p>
            <a:pPr lvl="1"/>
            <a:r>
              <a:rPr lang="en-US" dirty="0"/>
              <a:t>Trace to the underlying code and identify the root causes</a:t>
            </a:r>
          </a:p>
          <a:p>
            <a:pPr lvl="1"/>
            <a:r>
              <a:rPr lang="en-US" dirty="0"/>
              <a:t>Move from ‘detection’ to ‘prevention’ = policy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b="1"/>
              <a:t>Perfecting Software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5524-272D-E64F-A459-5950A11DDF4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Software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14131"/>
            <a:ext cx="8229600" cy="5073428"/>
          </a:xfrm>
        </p:spPr>
        <p:txBody>
          <a:bodyPr/>
          <a:lstStyle/>
          <a:p>
            <a:r>
              <a:rPr lang="en-US" dirty="0"/>
              <a:t>Software security is the idea of engineering software so that it continues to function correctly under malicious attack.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Although the notion of protecting software is an important one, </a:t>
            </a:r>
            <a:r>
              <a:rPr lang="en-US" b="1" i="1" u="sng" dirty="0"/>
              <a:t>it’s just plain easier to protect something that is defect-free </a:t>
            </a:r>
            <a:r>
              <a:rPr lang="en-US" dirty="0"/>
              <a:t>than something riddled with vulnerabilities.   </a:t>
            </a:r>
          </a:p>
          <a:p>
            <a:pPr marL="0" indent="0">
              <a:buNone/>
            </a:pPr>
            <a:r>
              <a:rPr lang="en-US" dirty="0"/>
              <a:t>				(Gary McGraw, </a:t>
            </a:r>
            <a:r>
              <a:rPr lang="en-US" dirty="0" err="1"/>
              <a:t>Cigital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9869" y="6126165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buildsecurityin.us-cert.gov</a:t>
            </a:r>
            <a:r>
              <a:rPr lang="en-US" dirty="0">
                <a:hlinkClick r:id="rId3"/>
              </a:rPr>
              <a:t>/resources/building-security-in/software-security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9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Standards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832070"/>
              </p:ext>
            </p:extLst>
          </p:nvPr>
        </p:nvGraphicFramePr>
        <p:xfrm>
          <a:off x="1981200" y="1196753"/>
          <a:ext cx="8229600" cy="492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199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IoT Hall-of-shame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19981"/>
            <a:ext cx="6858000" cy="5143500"/>
          </a:xfrm>
        </p:spPr>
      </p:pic>
      <p:sp>
        <p:nvSpPr>
          <p:cNvPr id="8" name="TextBox 7"/>
          <p:cNvSpPr txBox="1"/>
          <p:nvPr/>
        </p:nvSpPr>
        <p:spPr>
          <a:xfrm>
            <a:off x="3287689" y="626348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http://codecurmudgeon.com http://bit.ly/iotshame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95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Test 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Service Virtualization</a:t>
            </a:r>
          </a:p>
          <a:p>
            <a:pPr lvl="1"/>
            <a:r>
              <a:rPr lang="en-US" dirty="0"/>
              <a:t>Simulated dev / test environment</a:t>
            </a:r>
          </a:p>
          <a:p>
            <a:pPr lvl="1"/>
            <a:r>
              <a:rPr lang="en-US" dirty="0"/>
              <a:t>Eliminate testing bottlenecks</a:t>
            </a:r>
          </a:p>
          <a:p>
            <a:pPr lvl="1"/>
            <a:r>
              <a:rPr lang="en-US" dirty="0"/>
              <a:t>Test real-world behavior beyond mocks and stubs</a:t>
            </a:r>
          </a:p>
          <a:p>
            <a:endParaRPr lang="en-US" dirty="0"/>
          </a:p>
          <a:p>
            <a:r>
              <a:rPr lang="en-US" dirty="0"/>
              <a:t>Test anytime, anywhere</a:t>
            </a:r>
          </a:p>
          <a:p>
            <a:pPr lvl="1"/>
            <a:r>
              <a:rPr lang="en-US" dirty="0"/>
              <a:t>Full control of the behavior; functional, data, performance, network</a:t>
            </a:r>
          </a:p>
          <a:p>
            <a:pPr lvl="1"/>
            <a:r>
              <a:rPr lang="en-US" dirty="0"/>
              <a:t>Locally on the desktop + shared server environments</a:t>
            </a:r>
          </a:p>
          <a:p>
            <a:pPr lvl="1"/>
            <a:r>
              <a:rPr lang="en-US" dirty="0"/>
              <a:t>Dynamically reconfigure via thin-client + automation workflows</a:t>
            </a:r>
          </a:p>
          <a:p>
            <a:pPr lvl="1"/>
            <a:r>
              <a:rPr lang="en-US" dirty="0"/>
              <a:t>Leverage Azure/AWS for on-demand scaling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5524-272D-E64F-A459-5950A11DDF4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/>
              <a:t>Perfecting Software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98" y="2202287"/>
            <a:ext cx="6131128" cy="33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3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at scale with no hardware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Performance problems found late in the cycle costly to fix</a:t>
            </a:r>
          </a:p>
          <a:p>
            <a:pPr lvl="1"/>
            <a:r>
              <a:rPr lang="en-US" dirty="0"/>
              <a:t>Time between defect introduction and detection = too great</a:t>
            </a:r>
          </a:p>
          <a:p>
            <a:pPr lvl="1"/>
            <a:r>
              <a:rPr lang="en-US" dirty="0"/>
              <a:t>Non-functional requirement </a:t>
            </a:r>
            <a:r>
              <a:rPr lang="mr-IN" dirty="0"/>
              <a:t>…</a:t>
            </a:r>
            <a:r>
              <a:rPr lang="en-US" dirty="0"/>
              <a:t> not the focus of a ‘sprint’</a:t>
            </a:r>
          </a:p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Disconnect between functional and performance tests</a:t>
            </a:r>
          </a:p>
          <a:p>
            <a:pPr lvl="1"/>
            <a:r>
              <a:rPr lang="en-US" dirty="0"/>
              <a:t>Infrastructure unavailable or not scalable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Reuse functional tests</a:t>
            </a:r>
          </a:p>
          <a:p>
            <a:pPr lvl="1"/>
            <a:r>
              <a:rPr lang="en-US" dirty="0"/>
              <a:t>Service virtualize the ‘performance characteristics’</a:t>
            </a:r>
          </a:p>
          <a:p>
            <a:pPr lvl="1"/>
            <a:r>
              <a:rPr lang="en-US" dirty="0"/>
              <a:t>Continuously validate the non-functional requirement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166" y="3275215"/>
            <a:ext cx="4136952" cy="29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Alexa demo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2BF3A3-1A6D-445B-A9E9-10B1A1D96008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E46C-1392-4680-8295-076659820588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11" y="2390228"/>
            <a:ext cx="11762189" cy="21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2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virtualization for IoT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00786-305C-45F5-AE32-CF6D51E95F44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E46C-1392-4680-8295-076659820588}" type="slidenum">
              <a:rPr lang="en-US" smtClean="0"/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008" y="2194752"/>
            <a:ext cx="6114286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0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93520" y="1610686"/>
            <a:ext cx="10515600" cy="45662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Learn from IT industry</a:t>
            </a:r>
          </a:p>
          <a:p>
            <a:pPr lvl="1"/>
            <a:r>
              <a:rPr lang="en-US" dirty="0"/>
              <a:t>Automated API Testing </a:t>
            </a:r>
            <a:r>
              <a:rPr lang="mr-IN" dirty="0"/>
              <a:t>–</a:t>
            </a:r>
            <a:r>
              <a:rPr lang="en-US" dirty="0"/>
              <a:t> stable, maintainable</a:t>
            </a:r>
          </a:p>
          <a:p>
            <a:pPr lvl="1"/>
            <a:r>
              <a:rPr lang="en-US" dirty="0"/>
              <a:t>Agile development – predictability of delivery</a:t>
            </a:r>
          </a:p>
          <a:p>
            <a:pPr lvl="1"/>
            <a:r>
              <a:rPr lang="en-US" dirty="0"/>
              <a:t>Service Virtualization </a:t>
            </a:r>
            <a:r>
              <a:rPr lang="mr-IN" dirty="0"/>
              <a:t>–</a:t>
            </a:r>
            <a:r>
              <a:rPr lang="en-US" dirty="0"/>
              <a:t> virtual test bed</a:t>
            </a:r>
          </a:p>
          <a:p>
            <a:pPr lvl="1"/>
            <a:r>
              <a:rPr lang="en-US" dirty="0"/>
              <a:t>Automated Security Testing </a:t>
            </a:r>
            <a:r>
              <a:rPr lang="mr-IN" dirty="0"/>
              <a:t>–</a:t>
            </a:r>
            <a:r>
              <a:rPr lang="en-US" dirty="0"/>
              <a:t> ‘detection’ drives ‘prevention’</a:t>
            </a:r>
          </a:p>
          <a:p>
            <a:r>
              <a:rPr lang="en-US" dirty="0"/>
              <a:t>Learn from Safety Critical and Embedded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Prevention Vs Detection</a:t>
            </a:r>
          </a:p>
          <a:p>
            <a:pPr lvl="1"/>
            <a:r>
              <a:rPr lang="en-US" dirty="0"/>
              <a:t>Testing in Isolation (Unit/Component)</a:t>
            </a:r>
          </a:p>
          <a:p>
            <a:pPr lvl="1"/>
            <a:r>
              <a:rPr lang="en-US" dirty="0"/>
              <a:t>Test, Requirement and Code Traceability </a:t>
            </a:r>
            <a:r>
              <a:rPr lang="mr-IN" dirty="0"/>
              <a:t>–</a:t>
            </a:r>
            <a:r>
              <a:rPr lang="en-US" dirty="0"/>
              <a:t> know what gets impacted by change</a:t>
            </a:r>
            <a:endParaRPr lang="en-US" dirty="0"/>
          </a:p>
          <a:p>
            <a:r>
              <a:rPr lang="en-US" dirty="0"/>
              <a:t>Learn from and apply strategies to tame the complexity explosion of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345768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intro: Andrey Madan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20" y="14215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Novosibirsk State University: Physics / </a:t>
            </a:r>
            <a:r>
              <a:rPr lang="en-US" dirty="0" err="1"/>
              <a:t>CompSci</a:t>
            </a:r>
            <a:endParaRPr lang="en-US" dirty="0"/>
          </a:p>
          <a:p>
            <a:r>
              <a:rPr lang="en-US" dirty="0"/>
              <a:t>Graduated from Purdue in both BS and MS in Computer Science</a:t>
            </a:r>
          </a:p>
          <a:p>
            <a:r>
              <a:rPr lang="en-US" dirty="0"/>
              <a:t>Medtronic – Firmware Development / Test Automation: ~10 years</a:t>
            </a:r>
          </a:p>
          <a:p>
            <a:r>
              <a:rPr lang="en-US" b="1" dirty="0"/>
              <a:t>Parasoft – Solution Architect  /  Product Manager: ~4 years</a:t>
            </a:r>
          </a:p>
          <a:p>
            <a:r>
              <a:rPr lang="en-US" dirty="0"/>
              <a:t>Live in Maple Grove, MN</a:t>
            </a:r>
          </a:p>
          <a:p>
            <a:r>
              <a:rPr lang="en-US" dirty="0"/>
              <a:t>Wife + two children + one dog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Parasoft Corporation</a:t>
            </a:r>
          </a:p>
          <a:p>
            <a:r>
              <a:rPr lang="en-US" b="1"/>
              <a:t>Perfecting Software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5524-272D-E64F-A459-5950A11DDF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0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2238096"/>
            <a:ext cx="9144000" cy="18240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440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Q&amp;A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826559"/>
            <a:ext cx="9144000" cy="1157380"/>
          </a:xfrm>
        </p:spPr>
        <p:txBody>
          <a:bodyPr>
            <a:normAutofit/>
          </a:bodyPr>
          <a:lstStyle/>
          <a:p>
            <a:r>
              <a:rPr lang="en-US" dirty="0"/>
              <a:t>Andrey Madan</a:t>
            </a:r>
          </a:p>
          <a:p>
            <a:r>
              <a:rPr lang="en-US" dirty="0" err="1"/>
              <a:t>andrey.madan@parasoft.com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8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Already on the Market - IoT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55" y="1981200"/>
            <a:ext cx="8919636" cy="3733800"/>
          </a:xfrm>
        </p:spPr>
      </p:pic>
    </p:spTree>
    <p:extLst>
      <p:ext uri="{BB962C8B-B14F-4D97-AF65-F5344CB8AC3E}">
        <p14:creationId xmlns:p14="http://schemas.microsoft.com/office/powerpoint/2010/main" val="293713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55DF95-6EE5-4EF5-AC51-644A21DAB3DA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E46C-1392-4680-8295-07665982058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6" y="115490"/>
            <a:ext cx="12009524" cy="6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3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QA matter in IoT?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21" y="1690688"/>
            <a:ext cx="11381799" cy="4351338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Connected “things” become integral part of our </a:t>
            </a:r>
            <a:r>
              <a:rPr lang="en-US" sz="3600" dirty="0">
                <a:solidFill>
                  <a:srgbClr val="C00000"/>
                </a:solidFill>
              </a:rPr>
              <a:t>LIFE</a:t>
            </a:r>
          </a:p>
          <a:p>
            <a:r>
              <a:rPr lang="en-US" sz="3600" dirty="0">
                <a:solidFill>
                  <a:schemeClr val="tx1"/>
                </a:solidFill>
              </a:rPr>
              <a:t>Basic Human Needs: Safety &amp; Security -&gt; Quality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E95D55-2ABA-4D49-8314-BE9594711282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E46C-1392-4680-8295-07665982058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510" y="2950046"/>
            <a:ext cx="4342857" cy="3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1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Safety Critical and Embedded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Increasing complexity of embedded systems</a:t>
            </a:r>
          </a:p>
          <a:p>
            <a:r>
              <a:rPr lang="en-US" sz="3200" dirty="0"/>
              <a:t>Connectivity is a game changer </a:t>
            </a:r>
          </a:p>
          <a:p>
            <a:r>
              <a:rPr lang="en-US" sz="3200" dirty="0"/>
              <a:t>New trends emerge in automotive, medical, …</a:t>
            </a:r>
          </a:p>
          <a:p>
            <a:pPr lvl="1"/>
            <a:r>
              <a:rPr lang="en-US" sz="2800" dirty="0"/>
              <a:t>Software = 21% of vehicle value</a:t>
            </a:r>
            <a:endParaRPr lang="pl-PL" sz="2800" dirty="0"/>
          </a:p>
          <a:p>
            <a:pPr lvl="1"/>
            <a:r>
              <a:rPr lang="en-US" sz="3200" dirty="0"/>
              <a:t>Automotive software market = $10.1B by 2020</a:t>
            </a:r>
            <a:endParaRPr lang="pl-PL" sz="32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D50E74-E90A-4D7F-BA23-508DDF5901D5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E46C-1392-4680-8295-0766598205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9842" y="278492"/>
            <a:ext cx="11279278" cy="1325563"/>
          </a:xfrm>
        </p:spPr>
        <p:txBody>
          <a:bodyPr/>
          <a:lstStyle/>
          <a:p>
            <a:r>
              <a:rPr lang="en-US" dirty="0"/>
              <a:t>Similarities between </a:t>
            </a:r>
            <a:br>
              <a:rPr lang="en-US" dirty="0"/>
            </a:br>
            <a:r>
              <a:rPr lang="en-US" dirty="0"/>
              <a:t>Enterprise IT and Embedded/IoT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Functionalities spanning</a:t>
            </a:r>
            <a:r>
              <a:rPr lang="pl-PL" sz="3200" dirty="0"/>
              <a:t> </a:t>
            </a:r>
            <a:r>
              <a:rPr lang="en-US" sz="3200" dirty="0"/>
              <a:t>across many layers</a:t>
            </a:r>
          </a:p>
          <a:p>
            <a:r>
              <a:rPr lang="en-US" sz="3200" dirty="0"/>
              <a:t>Open Architecture</a:t>
            </a:r>
          </a:p>
          <a:p>
            <a:r>
              <a:rPr lang="en-US" sz="3200" dirty="0"/>
              <a:t>24x7 Connectivity</a:t>
            </a:r>
          </a:p>
          <a:p>
            <a:r>
              <a:rPr lang="en-US" sz="3200" dirty="0"/>
              <a:t>Constant Security threat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85" y="1382486"/>
            <a:ext cx="5231750" cy="49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4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can Embedded</a:t>
            </a:r>
            <a:r>
              <a:rPr lang="pl-PL" dirty="0"/>
              <a:t> </a:t>
            </a:r>
            <a:r>
              <a:rPr lang="en-US" dirty="0"/>
              <a:t>learn from IT?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Enterprise IT solved the problems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Connected embedded systems resemble architectures known in IT</a:t>
            </a:r>
          </a:p>
          <a:p>
            <a:r>
              <a:rPr lang="en-US" dirty="0"/>
              <a:t>Complexity stemming from interconnections shifts the gravity in testing</a:t>
            </a:r>
          </a:p>
          <a:p>
            <a:r>
              <a:rPr lang="en-US" dirty="0"/>
              <a:t>Embedded Left-focus strategy no longer optimal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567" y="1687287"/>
            <a:ext cx="5894596" cy="4167472"/>
          </a:xfrm>
        </p:spPr>
      </p:pic>
    </p:spTree>
    <p:extLst>
      <p:ext uri="{BB962C8B-B14F-4D97-AF65-F5344CB8AC3E}">
        <p14:creationId xmlns:p14="http://schemas.microsoft.com/office/powerpoint/2010/main" val="42218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Parasoft">
  <a:themeElements>
    <a:clrScheme name="Parasoft1 1">
      <a:dk1>
        <a:srgbClr val="000000"/>
      </a:dk1>
      <a:lt1>
        <a:srgbClr val="FFFFFF"/>
      </a:lt1>
      <a:dk2>
        <a:srgbClr val="162737"/>
      </a:dk2>
      <a:lt2>
        <a:srgbClr val="C5DAE6"/>
      </a:lt2>
      <a:accent1>
        <a:srgbClr val="0093D2"/>
      </a:accent1>
      <a:accent2>
        <a:srgbClr val="0061A1"/>
      </a:accent2>
      <a:accent3>
        <a:srgbClr val="8AD32F"/>
      </a:accent3>
      <a:accent4>
        <a:srgbClr val="D5F100"/>
      </a:accent4>
      <a:accent5>
        <a:srgbClr val="FF9700"/>
      </a:accent5>
      <a:accent6>
        <a:srgbClr val="7E257F"/>
      </a:accent6>
      <a:hlink>
        <a:srgbClr val="00B0B2"/>
      </a:hlink>
      <a:folHlink>
        <a:srgbClr val="00B0B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soft" id="{796DD5C9-B534-AE42-8AB4-5297BED49FF8}" vid="{115CF8D8-AE86-7346-9E91-B2F040CD1C31}"/>
    </a:ext>
  </a:extLst>
</a:theme>
</file>

<file path=ppt/theme/theme2.xml><?xml version="1.0" encoding="utf-8"?>
<a:theme xmlns:a="http://schemas.openxmlformats.org/drawingml/2006/main" name="Parasoft">
  <a:themeElements>
    <a:clrScheme name="Parasoft1 1">
      <a:dk1>
        <a:srgbClr val="000000"/>
      </a:dk1>
      <a:lt1>
        <a:srgbClr val="FFFFFF"/>
      </a:lt1>
      <a:dk2>
        <a:srgbClr val="162737"/>
      </a:dk2>
      <a:lt2>
        <a:srgbClr val="C5DAE6"/>
      </a:lt2>
      <a:accent1>
        <a:srgbClr val="0093D2"/>
      </a:accent1>
      <a:accent2>
        <a:srgbClr val="0061A1"/>
      </a:accent2>
      <a:accent3>
        <a:srgbClr val="8AD32F"/>
      </a:accent3>
      <a:accent4>
        <a:srgbClr val="D5F100"/>
      </a:accent4>
      <a:accent5>
        <a:srgbClr val="FF9700"/>
      </a:accent5>
      <a:accent6>
        <a:srgbClr val="7E257F"/>
      </a:accent6>
      <a:hlink>
        <a:srgbClr val="00B0B2"/>
      </a:hlink>
      <a:folHlink>
        <a:srgbClr val="00B0B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soft" id="{796DD5C9-B534-AE42-8AB4-5297BED49FF8}" vid="{115CF8D8-AE86-7346-9E91-B2F040CD1C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fc4ee5be-6a6c-46ae-9a26-d9b0796b240e">Not Released</Status>
    <Description0 xmlns="fc4ee5be-6a6c-46ae-9a26-d9b0796b240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AAC5C2C551C47A5EF4EBE05F134BF" ma:contentTypeVersion="6" ma:contentTypeDescription="Create a new document." ma:contentTypeScope="" ma:versionID="168d598c7f9caff29962bb1cdd2b3614">
  <xsd:schema xmlns:xsd="http://www.w3.org/2001/XMLSchema" xmlns:xs="http://www.w3.org/2001/XMLSchema" xmlns:p="http://schemas.microsoft.com/office/2006/metadata/properties" xmlns:ns2="fc4ee5be-6a6c-46ae-9a26-d9b0796b240e" xmlns:ns3="beb20253-cb04-4230-8b38-b7d98aa7e370" targetNamespace="http://schemas.microsoft.com/office/2006/metadata/properties" ma:root="true" ma:fieldsID="a18f158b98e1ae43c6b920ff1e411a33" ns2:_="" ns3:_="">
    <xsd:import namespace="fc4ee5be-6a6c-46ae-9a26-d9b0796b240e"/>
    <xsd:import namespace="beb20253-cb04-4230-8b38-b7d98aa7e370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Status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ee5be-6a6c-46ae-9a26-d9b0796b240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Status" ma:index="9" ma:displayName="Status" ma:default="Not Released" ma:format="Dropdown" ma:internalName="Status">
      <xsd:simpleType>
        <xsd:restriction base="dms:Choice">
          <xsd:enumeration value="Released"/>
          <xsd:enumeration value="Not Releas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20253-cb04-4230-8b38-b7d98aa7e3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0F034-7D6D-4774-AF96-CBFB9E1654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85C3EF-C9C5-4C7F-8FE5-1354FF7603DD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beb20253-cb04-4230-8b38-b7d98aa7e370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fc4ee5be-6a6c-46ae-9a26-d9b0796b240e"/>
  </ds:schemaRefs>
</ds:datastoreItem>
</file>

<file path=customXml/itemProps3.xml><?xml version="1.0" encoding="utf-8"?>
<ds:datastoreItem xmlns:ds="http://schemas.openxmlformats.org/officeDocument/2006/customXml" ds:itemID="{F83E29C3-DD25-4A2E-91FD-26A2ED51B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ee5be-6a6c-46ae-9a26-d9b0796b240e"/>
    <ds:schemaRef ds:uri="beb20253-cb04-4230-8b38-b7d98aa7e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Deploy_and_Destroy_SV</Template>
  <TotalTime>3462</TotalTime>
  <Words>920</Words>
  <Application>Microsoft Office PowerPoint</Application>
  <PresentationFormat>Widescreen</PresentationFormat>
  <Paragraphs>207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Corbel</vt:lpstr>
      <vt:lpstr>1_Parasoft</vt:lpstr>
      <vt:lpstr>Parasoft</vt:lpstr>
      <vt:lpstr>QA for the  Internet Of Things</vt:lpstr>
      <vt:lpstr>Agenda</vt:lpstr>
      <vt:lpstr>Short intro: Andrey Madan</vt:lpstr>
      <vt:lpstr>Already on the Market - IoT</vt:lpstr>
      <vt:lpstr>PowerPoint Presentation</vt:lpstr>
      <vt:lpstr>Why QA matter in IoT?</vt:lpstr>
      <vt:lpstr>Trends in Safety Critical and Embedded</vt:lpstr>
      <vt:lpstr>Similarities between  Enterprise IT and Embedded/IoT</vt:lpstr>
      <vt:lpstr> What can Embedded learn from IT?</vt:lpstr>
      <vt:lpstr>What can IT learn from Safety Critical Industry?</vt:lpstr>
      <vt:lpstr>Development Testing Practices</vt:lpstr>
      <vt:lpstr>Meet in the middle?</vt:lpstr>
      <vt:lpstr>Testing Strategy is the key</vt:lpstr>
      <vt:lpstr>Strategies</vt:lpstr>
      <vt:lpstr>Measure, correlate and optimize your tests</vt:lpstr>
      <vt:lpstr>Measure, correlate and optimize your tests</vt:lpstr>
      <vt:lpstr>Granular individual test coverage</vt:lpstr>
      <vt:lpstr>Aggregated test coverage</vt:lpstr>
      <vt:lpstr>Traceability back to requirements</vt:lpstr>
      <vt:lpstr>IoT Security</vt:lpstr>
      <vt:lpstr>Shift left security testing</vt:lpstr>
      <vt:lpstr>IoT Software Security</vt:lpstr>
      <vt:lpstr>Security Standards</vt:lpstr>
      <vt:lpstr>The IoT Hall-of-shame</vt:lpstr>
      <vt:lpstr>Virtual Test Bed</vt:lpstr>
      <vt:lpstr>Test at scale with no hardware</vt:lpstr>
      <vt:lpstr>Amazon Alexa demo</vt:lpstr>
      <vt:lpstr>Service virtualization for IoT</vt:lpstr>
      <vt:lpstr>Summary</vt:lpstr>
      <vt:lpstr>THANK YOU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 and Destroy Test Environments</dc:title>
  <dc:creator>amadan</dc:creator>
  <cp:lastModifiedBy>amadan</cp:lastModifiedBy>
  <cp:revision>172</cp:revision>
  <dcterms:created xsi:type="dcterms:W3CDTF">2017-04-05T03:53:12Z</dcterms:created>
  <dcterms:modified xsi:type="dcterms:W3CDTF">2017-04-14T14:11:14Z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0x01010088AAAC5C2C551C47A5EF4EBE05F134BF</vt:lpwstr>
  </property>
</Properties>
</file>